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A4E4-A2A8-4187-888C-F198B58A3747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2C69C-8FAB-4FCA-8F7F-D4095F546F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4605de1c6cc066b177fd5a6417ac515f.jpeg"/>
          <p:cNvPicPr>
            <a:picLocks noChangeAspect="1" noChangeArrowheads="1"/>
          </p:cNvPicPr>
          <p:nvPr/>
        </p:nvPicPr>
        <p:blipFill>
          <a:blip r:embed="rId2" cstate="print"/>
          <a:srcRect b="86459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</p:spPr>
      </p:pic>
      <p:pic>
        <p:nvPicPr>
          <p:cNvPr id="1028" name="Picture 4" descr="C:\Users\User\Downloads\4605de1c6cc066b177fd5a6417ac515f.jpeg"/>
          <p:cNvPicPr>
            <a:picLocks noChangeAspect="1" noChangeArrowheads="1"/>
          </p:cNvPicPr>
          <p:nvPr/>
        </p:nvPicPr>
        <p:blipFill>
          <a:blip r:embed="rId2" cstate="print"/>
          <a:srcRect l="66406" t="37500" b="6250"/>
          <a:stretch>
            <a:fillRect/>
          </a:stretch>
        </p:blipFill>
        <p:spPr bwMode="auto">
          <a:xfrm>
            <a:off x="2928926" y="1428736"/>
            <a:ext cx="307180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Если ребёнок не говорит: ни в год; ни в полтора; ни в два года.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Обратитесь к неврологу, логопеду, детскому психологу. Чем раньше Вы выявите причину этой проблемы, тем скорее будет найден выход из неё.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3700" b="1" dirty="0" smtClean="0"/>
              <a:t>1</a:t>
            </a:r>
            <a:r>
              <a:rPr lang="ru-RU" sz="3700" dirty="0" smtClean="0">
                <a:solidFill>
                  <a:srgbClr val="FF0000"/>
                </a:solidFill>
              </a:rPr>
              <a:t>.</a:t>
            </a:r>
            <a:r>
              <a:rPr lang="ru-RU" sz="3700" dirty="0" smtClean="0"/>
              <a:t>Не отказывайтесь от направления на различные исследования, не отвергайте лекарства, которые может назначить ребёнку врач</a:t>
            </a:r>
            <a:r>
              <a:rPr lang="ru-RU" sz="3700" b="1" dirty="0" smtClean="0"/>
              <a:t>.</a:t>
            </a:r>
          </a:p>
          <a:p>
            <a:r>
              <a:rPr lang="ru-RU" sz="3700" b="1" dirty="0" smtClean="0"/>
              <a:t/>
            </a:r>
            <a:br>
              <a:rPr lang="ru-RU" sz="3700" b="1" dirty="0" smtClean="0"/>
            </a:br>
            <a:r>
              <a:rPr lang="ru-RU" sz="3700" b="1" dirty="0" smtClean="0"/>
              <a:t>2.</a:t>
            </a:r>
            <a:r>
              <a:rPr lang="ru-RU" sz="3700" dirty="0" smtClean="0"/>
              <a:t>Внимательно изучайте своего ребёнка, изучайте литературу по развитию и воспитанию детей, чтобы знать возрастные нормы физического и психического развития детей. </a:t>
            </a:r>
          </a:p>
          <a:p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b="1" dirty="0" smtClean="0"/>
              <a:t>3</a:t>
            </a:r>
            <a:r>
              <a:rPr lang="ru-RU" sz="3700" dirty="0" smtClean="0"/>
              <a:t>.Следите за здоровьем своего ребёнка, своевременно посещайте врачей, будьте в курсе того, как функционируют анализаторы вашего </a:t>
            </a:r>
            <a:r>
              <a:rPr lang="ru-RU" sz="3700" dirty="0" err="1" smtClean="0"/>
              <a:t>ребёнка-те</a:t>
            </a:r>
            <a:r>
              <a:rPr lang="ru-RU" sz="3700" dirty="0" smtClean="0"/>
              <a:t> органы, </a:t>
            </a:r>
            <a:r>
              <a:rPr lang="ru-RU" sz="3700" u="sng" dirty="0" smtClean="0"/>
              <a:t>которые помогают ему узнавать мир</a:t>
            </a:r>
            <a:r>
              <a:rPr lang="ru-RU" sz="3700" dirty="0" smtClean="0"/>
              <a:t>: зрение, слух, обоняние и осязание, а так же как развиваются познавательные процессы, в основе работы которых лежит осознание и переработка информации, полученная органами восприятия.</a:t>
            </a:r>
          </a:p>
          <a:p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b="1" dirty="0" smtClean="0"/>
              <a:t>4</a:t>
            </a:r>
            <a:r>
              <a:rPr lang="ru-RU" sz="3700" dirty="0" smtClean="0"/>
              <a:t>. Развивайте высшие психические функции </a:t>
            </a:r>
            <a:r>
              <a:rPr lang="ru-RU" sz="3700" b="1" dirty="0" smtClean="0"/>
              <a:t>ребенка</a:t>
            </a:r>
            <a:r>
              <a:rPr lang="ru-RU" sz="3700" dirty="0" smtClean="0"/>
              <a:t> : внимание, восприятие, память, мышление, учите его анализировать окружающие предметы (трогать их, ощупывать, рассматривать, пробовать на вкус, определять их цвет, форму, размер и фактуру, сравнивать их, выстраивать простейшие логические цепочки и умозаключения.</a:t>
            </a:r>
          </a:p>
          <a:p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b="1" dirty="0" smtClean="0"/>
              <a:t>5</a:t>
            </a:r>
            <a:r>
              <a:rPr lang="ru-RU" sz="3700" dirty="0" smtClean="0"/>
              <a:t>. Окружите своего </a:t>
            </a:r>
            <a:r>
              <a:rPr lang="ru-RU" sz="3700" b="1" dirty="0" smtClean="0"/>
              <a:t>ребенка правильной</a:t>
            </a:r>
            <a:r>
              <a:rPr lang="ru-RU" sz="3700" dirty="0" smtClean="0"/>
              <a:t>, богатой, красивой речью, научите его слушать и понимать речь окружающих. </a:t>
            </a:r>
            <a:r>
              <a:rPr lang="ru-RU" sz="3700" b="1" dirty="0" smtClean="0"/>
              <a:t>Если ваш малыш еще не говорит</a:t>
            </a:r>
            <a:r>
              <a:rPr lang="ru-RU" sz="3700" dirty="0" smtClean="0"/>
              <a:t>, накапливайте пассивный словарь, пусть он покажет, подаст то, что вы ему называете. Обратите внимание на то, чтобы ваш малыш знал и понимал не только названия самих предметов, но и их частей, их действий, их назначений и их признаков.</a:t>
            </a:r>
          </a:p>
          <a:p>
            <a:endParaRPr lang="ru-RU" sz="3700" dirty="0" smtClean="0"/>
          </a:p>
          <a:p>
            <a:r>
              <a:rPr lang="ru-RU" sz="3700" dirty="0" smtClean="0"/>
              <a:t>6.Активизируйте </a:t>
            </a:r>
            <a:r>
              <a:rPr lang="ru-RU" sz="3700" dirty="0"/>
              <a:t>речевые реакции </a:t>
            </a:r>
            <a:r>
              <a:rPr lang="ru-RU" sz="3700" b="1" dirty="0"/>
              <a:t>ребенка</a:t>
            </a:r>
            <a:r>
              <a:rPr lang="ru-RU" sz="3700" dirty="0"/>
              <a:t>, побуждайте его повторять за вами простейшие звуки, звукоподражания, радуйтесь любой его голосовой реакции</a:t>
            </a:r>
            <a:r>
              <a:rPr lang="ru-RU" sz="3700" dirty="0" smtClean="0"/>
              <a:t>.</a:t>
            </a:r>
          </a:p>
          <a:p>
            <a:pPr lvl="0"/>
            <a:r>
              <a:rPr lang="ru-RU" sz="3700" dirty="0" smtClean="0"/>
              <a:t>7.</a:t>
            </a:r>
            <a:r>
              <a:rPr lang="ru-RU" sz="3700" dirty="0"/>
              <a:t> Формируйте артикуляционный </a:t>
            </a:r>
            <a:r>
              <a:rPr lang="ru-RU" sz="3700" dirty="0" err="1"/>
              <a:t>праксис</a:t>
            </a:r>
            <a:r>
              <a:rPr lang="ru-RU" sz="3700" dirty="0"/>
              <a:t>- те движения губ и языка, которые соответствуют артикуляции звуков речи.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/>
              <a:t>Артикуляционная гимнастика поможет вам сделать язык ребёнка управляемым и послушным.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http://s2.itrash.ru/idb/4104/ogimnastika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2.itrash.ru/idb/4104/ogimnastika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4290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49.caduk.ru/images/gimnastik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49.caduk.ru/images/gimnastika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11367"/>
            <a:ext cx="3929090" cy="548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/>
              <a:t>8</a:t>
            </a:r>
            <a:r>
              <a:rPr lang="ru-RU" sz="1400" dirty="0" smtClean="0"/>
              <a:t>.Создавайте </a:t>
            </a:r>
            <a:r>
              <a:rPr lang="ru-RU" sz="1400" dirty="0"/>
              <a:t>для </a:t>
            </a:r>
            <a:r>
              <a:rPr lang="ru-RU" sz="1400" b="1" dirty="0"/>
              <a:t>ребенка ситуации общения</a:t>
            </a:r>
            <a:r>
              <a:rPr lang="ru-RU" sz="1400" dirty="0"/>
              <a:t>. Больше проводите с ним время занимаясь, играя или просто дурачась, ведь любую деятельность с ним вы будете сопровождать речью.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9. Поиграйте с детьми в игры на развития дыхания. Ведь дыхательная гимнастика важна в становлении речи. Чтобы выработать воздушную струю, необходимую для произношения многих звуков, научите ребёнка дуть тонкой струйкой на лёгкие игрушки, шарики, кораблики на воде .С помощью воздушной струи поднимать или сдвигать с места маленькие , лёгкие предметы.( при этом следить чтобы щеки не раздувались)</a:t>
            </a:r>
            <a:endParaRPr lang="ru-RU" sz="1400" dirty="0"/>
          </a:p>
        </p:txBody>
      </p:sp>
      <p:pic>
        <p:nvPicPr>
          <p:cNvPr id="3074" name="Picture 2" descr="C:\Users\User\Downloads\65a744dd-c7a3-529b-8488-3481e72c1b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00241"/>
            <a:ext cx="4038600" cy="3200400"/>
          </a:xfrm>
          <a:prstGeom prst="rect">
            <a:avLst/>
          </a:prstGeom>
          <a:noFill/>
        </p:spPr>
      </p:pic>
      <p:pic>
        <p:nvPicPr>
          <p:cNvPr id="3075" name="Picture 3" descr="C:\Users\User\Downloads\pic-023fxr664e-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71678"/>
            <a:ext cx="4038600" cy="330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slide_5-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1693261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01122" cy="6567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9288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10.Не ждите, что проблема </a:t>
            </a:r>
            <a:r>
              <a:rPr lang="ru-RU" sz="2000" b="1" i="1" u="sng" dirty="0" smtClean="0">
                <a:solidFill>
                  <a:srgbClr val="C00000"/>
                </a:solidFill>
              </a:rPr>
              <a:t>«сама рассосётся»</a:t>
            </a:r>
            <a:r>
              <a:rPr lang="ru-RU" sz="2000" b="1" u="sng" dirty="0" smtClean="0">
                <a:solidFill>
                  <a:srgbClr val="C00000"/>
                </a:solidFill>
              </a:rPr>
              <a:t>, </a:t>
            </a:r>
            <a:r>
              <a:rPr lang="ru-RU" sz="2000" dirty="0" smtClean="0">
                <a:solidFill>
                  <a:srgbClr val="C00000"/>
                </a:solidFill>
              </a:rPr>
              <a:t>помните, что наиболее результативна ранняя, своевременная помощь, а первый шаг к решению </a:t>
            </a:r>
            <a:r>
              <a:rPr lang="ru-RU" sz="2000" dirty="0" err="1" smtClean="0">
                <a:solidFill>
                  <a:srgbClr val="C00000"/>
                </a:solidFill>
              </a:rPr>
              <a:t>проблемы-её</a:t>
            </a:r>
            <a:r>
              <a:rPr lang="ru-RU" sz="2000" dirty="0" smtClean="0">
                <a:solidFill>
                  <a:srgbClr val="C00000"/>
                </a:solidFill>
              </a:rPr>
              <a:t>  осознание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sz="13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071678"/>
            <a:ext cx="6543676" cy="42862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s://2.bp.blogspot.com/-vkPB27jJxHc/WUgilvxyJEI/AAAAAAAAAFM/Y_2xf3IuaNkpBQJ5NMKEtXGhcfJNdd2-ACLcBGAs/s1600/2%2B%25D0%259A%25D0%25BD%25D0%25B8%25D0%25B6%25D0%25BA%25D0%25B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357430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43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Если ребёнок не говорит: ни в год; ни в полтора; ни в два года.  Обратитесь к неврологу, логопеду, детскому психологу. Чем раньше Вы выявите причину этой проблемы, тем скорее будет найден выход из неё.</vt:lpstr>
      <vt:lpstr>  Артикуляционная гимнастика поможет вам сделать язык ребёнка управляемым и послушным.   </vt:lpstr>
      <vt:lpstr>Слайд 4</vt:lpstr>
      <vt:lpstr>8.Создавайте для ребенка ситуации общения. Больше проводите с ним время занимаясь, играя или просто дурачась, ведь любую деятельность с ним вы будете сопровождать речью.    9. Поиграйте с детьми в игры на развития дыхания. Ведь дыхательная гимнастика важна в становлении речи. Чтобы выработать воздушную струю, необходимую для произношения многих звуков, научите ребёнка дуть тонкой струйкой на лёгкие игрушки, шарики, кораблики на воде .С помощью воздушной струи поднимать или сдвигать с места маленькие , лёгкие предметы.( при этом следить чтобы щеки не раздувались)</vt:lpstr>
      <vt:lpstr>Слайд 6</vt:lpstr>
      <vt:lpstr>Слайд 7</vt:lpstr>
      <vt:lpstr>10.Не ждите, что проблема «сама рассосётся», помните, что наиболее результативна ранняя, своевременная помощь, а первый шаг к решению проблемы-её  осознание . 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2022-11-27T10:15:48Z</dcterms:created>
  <dcterms:modified xsi:type="dcterms:W3CDTF">2022-11-27T11:24:13Z</dcterms:modified>
</cp:coreProperties>
</file>